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99" r:id="rId2"/>
    <p:sldId id="265" r:id="rId3"/>
    <p:sldId id="264" r:id="rId4"/>
    <p:sldId id="259" r:id="rId5"/>
    <p:sldId id="266" r:id="rId6"/>
    <p:sldId id="268" r:id="rId7"/>
    <p:sldId id="269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6" r:id="rId33"/>
    <p:sldId id="297" r:id="rId34"/>
    <p:sldId id="298" r:id="rId35"/>
    <p:sldId id="300" r:id="rId36"/>
    <p:sldId id="310" r:id="rId37"/>
    <p:sldId id="309" r:id="rId38"/>
    <p:sldId id="311" r:id="rId39"/>
    <p:sldId id="312" r:id="rId40"/>
    <p:sldId id="313" r:id="rId41"/>
    <p:sldId id="314" r:id="rId4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86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CF1C07-844E-4A8A-9CCD-A51040338BC8}" type="datetimeFigureOut">
              <a:rPr lang="nl-NL" smtClean="0"/>
              <a:pPr/>
              <a:t>5-9-2012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9A106-63DB-45E5-8A4F-40DF87AA725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11</a:t>
            </a:fld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12</a:t>
            </a:fld>
            <a:endParaRPr lang="nl-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13</a:t>
            </a:fld>
            <a:endParaRPr lang="nl-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14</a:t>
            </a:fld>
            <a:endParaRPr lang="nl-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15</a:t>
            </a:fld>
            <a:endParaRPr lang="nl-N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16</a:t>
            </a:fld>
            <a:endParaRPr lang="nl-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17</a:t>
            </a:fld>
            <a:endParaRPr lang="nl-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18</a:t>
            </a:fld>
            <a:endParaRPr lang="nl-N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19</a:t>
            </a:fld>
            <a:endParaRPr lang="nl-N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20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21</a:t>
            </a:fld>
            <a:endParaRPr lang="nl-N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22</a:t>
            </a:fld>
            <a:endParaRPr lang="nl-N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23</a:t>
            </a:fld>
            <a:endParaRPr lang="nl-NL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24</a:t>
            </a:fld>
            <a:endParaRPr lang="nl-NL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25</a:t>
            </a:fld>
            <a:endParaRPr lang="nl-NL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26</a:t>
            </a:fld>
            <a:endParaRPr lang="nl-NL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27</a:t>
            </a:fld>
            <a:endParaRPr lang="nl-NL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28</a:t>
            </a:fld>
            <a:endParaRPr lang="nl-NL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29</a:t>
            </a:fld>
            <a:endParaRPr lang="nl-NL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30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31</a:t>
            </a:fld>
            <a:endParaRPr lang="nl-NL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32</a:t>
            </a:fld>
            <a:endParaRPr lang="nl-NL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33</a:t>
            </a:fld>
            <a:endParaRPr lang="nl-NL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34</a:t>
            </a:fld>
            <a:endParaRPr lang="nl-NL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36</a:t>
            </a:fld>
            <a:endParaRPr lang="nl-NL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37</a:t>
            </a:fld>
            <a:endParaRPr lang="nl-NL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38</a:t>
            </a:fld>
            <a:endParaRPr lang="nl-NL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39</a:t>
            </a:fld>
            <a:endParaRPr lang="nl-NL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40</a:t>
            </a:fld>
            <a:endParaRPr lang="nl-NL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41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9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10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5D59A-1B6A-46A3-98A4-E3A0FE351117}" type="datetime1">
              <a:rPr lang="nl-NL" smtClean="0"/>
              <a:pPr/>
              <a:t>5-9-2012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6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53887-00A4-49DA-B0F1-DB3BFD886B4E}" type="datetime1">
              <a:rPr lang="nl-NL" smtClean="0"/>
              <a:pPr/>
              <a:t>5-9-2012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6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5B041-A233-4D98-81F4-71DEDBC2157B}" type="datetime1">
              <a:rPr lang="nl-NL" smtClean="0"/>
              <a:pPr/>
              <a:t>5-9-2012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6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BA14-FE26-4E9C-876C-3A5A0D8353DC}" type="datetime1">
              <a:rPr lang="nl-NL" smtClean="0"/>
              <a:pPr/>
              <a:t>5-9-2012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6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EDADF-A9D0-4281-B8A9-F405C41FE8C2}" type="datetime1">
              <a:rPr lang="nl-NL" smtClean="0"/>
              <a:pPr/>
              <a:t>5-9-2012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6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98AA7-3E8E-4B29-A70D-3BC690C09394}" type="datetime1">
              <a:rPr lang="nl-NL" smtClean="0"/>
              <a:pPr/>
              <a:t>5-9-2012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6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8730C-0867-4033-B7BF-FB02C5525CC6}" type="datetime1">
              <a:rPr lang="nl-NL" smtClean="0"/>
              <a:pPr/>
              <a:t>5-9-2012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6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9F77-0494-4150-BA7E-6932564FECE2}" type="datetime1">
              <a:rPr lang="nl-NL" smtClean="0"/>
              <a:pPr/>
              <a:t>5-9-2012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6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78400-BBB0-4B01-B4BD-95BC9EA39930}" type="datetime1">
              <a:rPr lang="nl-NL" smtClean="0"/>
              <a:pPr/>
              <a:t>5-9-2012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6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53721-8571-4E37-8DC3-6C07ABF96599}" type="datetime1">
              <a:rPr lang="nl-NL" smtClean="0"/>
              <a:pPr/>
              <a:t>5-9-2012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6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B8C41-0D73-4B68-893D-7AC5B6347594}" type="datetime1">
              <a:rPr lang="nl-NL" smtClean="0"/>
              <a:pPr/>
              <a:t>5-9-2012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6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8B934-2A61-4A89-A48A-EF9B51CAAC57}" type="datetime1">
              <a:rPr lang="nl-NL" smtClean="0"/>
              <a:pPr/>
              <a:t>5-9-2012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Contract 2, hst 6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 smtClean="0"/>
              <a:t>Hartelijk welkom bij de </a:t>
            </a:r>
            <a:br>
              <a:rPr lang="nl-NL" b="1" dirty="0" smtClean="0"/>
            </a:br>
            <a:r>
              <a:rPr lang="nl-NL" b="1" dirty="0" smtClean="0"/>
              <a:t>Nederlandse Bridge Academie</a:t>
            </a:r>
            <a:endParaRPr lang="nl-NL" sz="31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4191065"/>
            <a:ext cx="3197667" cy="2006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kstvak 4"/>
          <p:cNvSpPr txBox="1"/>
          <p:nvPr/>
        </p:nvSpPr>
        <p:spPr>
          <a:xfrm>
            <a:off x="3214678" y="2071678"/>
            <a:ext cx="3429024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dirty="0" smtClean="0"/>
              <a:t>Hoofdstuk 6</a:t>
            </a:r>
          </a:p>
          <a:p>
            <a:endParaRPr lang="nl-NL" dirty="0" smtClean="0"/>
          </a:p>
          <a:p>
            <a:r>
              <a:rPr lang="nl-NL" dirty="0" smtClean="0"/>
              <a:t>De 2SA opening</a:t>
            </a:r>
            <a:endParaRPr lang="nl-N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2071678"/>
            <a:ext cx="1571636" cy="2106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6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476672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2SA 				  3</a:t>
            </a:r>
            <a:r>
              <a:rPr lang="nl-NL" sz="4000" b="1" dirty="0" smtClean="0">
                <a:latin typeface="Arial"/>
                <a:cs typeface="Arial"/>
              </a:rPr>
              <a:t>♣ 		?		</a:t>
            </a:r>
            <a:endParaRPr lang="nl-NL" sz="4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AV7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VB6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HV743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10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6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2SA 				  3</a:t>
            </a:r>
            <a:r>
              <a:rPr lang="nl-NL" sz="4000" b="1" dirty="0" smtClean="0">
                <a:latin typeface="Arial"/>
                <a:cs typeface="Arial"/>
              </a:rPr>
              <a:t>♣ </a:t>
            </a:r>
            <a:endParaRPr lang="nl-NL" sz="4000" b="1" dirty="0">
              <a:latin typeface="Arial"/>
              <a:cs typeface="Arial"/>
            </a:endParaRPr>
          </a:p>
          <a:p>
            <a:r>
              <a:rPr lang="nl-NL" sz="4000" b="1" dirty="0" smtClean="0">
                <a:latin typeface="Arial"/>
                <a:cs typeface="Arial"/>
              </a:rPr>
              <a:t>      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 </a:t>
            </a:r>
            <a:r>
              <a:rPr lang="nl-NL" sz="4000" b="1" dirty="0" smtClean="0">
                <a:latin typeface="Arial"/>
                <a:cs typeface="Arial"/>
              </a:rPr>
              <a:t>		</a:t>
            </a:r>
            <a:endParaRPr lang="nl-NL" sz="4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AV7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VB6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HV743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11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6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H983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986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2SA 				  3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</a:p>
          <a:p>
            <a:r>
              <a:rPr lang="nl-NL" sz="4000" b="1">
                <a:latin typeface="Arial"/>
                <a:cs typeface="Arial"/>
              </a:rPr>
              <a:t> </a:t>
            </a:r>
            <a:r>
              <a:rPr lang="nl-NL" sz="4000" b="1" smtClean="0">
                <a:latin typeface="Arial"/>
                <a:cs typeface="Arial"/>
              </a:rPr>
              <a:t>     3</a:t>
            </a:r>
            <a:r>
              <a:rPr lang="nl-NL" sz="4000" b="1" smtClean="0">
                <a:solidFill>
                  <a:srgbClr val="FF0000"/>
                </a:solidFill>
                <a:latin typeface="Arial"/>
                <a:cs typeface="Arial"/>
              </a:rPr>
              <a:t>♦ </a:t>
            </a:r>
            <a:r>
              <a:rPr lang="nl-NL" sz="4000" b="1" dirty="0" smtClean="0">
                <a:latin typeface="Arial"/>
                <a:cs typeface="Arial"/>
              </a:rPr>
              <a:t>				   ?</a:t>
            </a: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12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6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H983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986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2SA 				  3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</a:p>
          <a:p>
            <a:r>
              <a:rPr lang="nl-NL" sz="4000" b="1" dirty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/>
                <a:cs typeface="Arial"/>
              </a:rPr>
              <a:t>     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 </a:t>
            </a:r>
            <a:r>
              <a:rPr lang="nl-NL" sz="4000" b="1" dirty="0" smtClean="0">
                <a:latin typeface="Arial"/>
                <a:cs typeface="Arial"/>
              </a:rPr>
              <a:t>				 3SA</a:t>
            </a: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13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6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H983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986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255454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2SA 				  3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</a:p>
          <a:p>
            <a:r>
              <a:rPr lang="nl-NL" sz="4000" b="1" dirty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/>
                <a:cs typeface="Arial"/>
              </a:rPr>
              <a:t>     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 </a:t>
            </a:r>
            <a:r>
              <a:rPr lang="nl-NL" sz="4000" b="1" dirty="0" smtClean="0">
                <a:latin typeface="Arial"/>
                <a:cs typeface="Arial"/>
              </a:rPr>
              <a:t>				 3SA</a:t>
            </a:r>
          </a:p>
          <a:p>
            <a:r>
              <a:rPr lang="nl-NL" sz="4000" b="1" dirty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/>
                <a:cs typeface="Arial"/>
              </a:rPr>
              <a:t>    pas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AV7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VB6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HV743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14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6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2SA 				  3</a:t>
            </a:r>
            <a:r>
              <a:rPr lang="nl-NL" sz="4000" b="1" dirty="0" smtClean="0">
                <a:latin typeface="Arial"/>
                <a:cs typeface="Arial"/>
              </a:rPr>
              <a:t>♣ 		?		</a:t>
            </a:r>
            <a:endParaRPr lang="nl-NL" sz="4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AV75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VB6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HV74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15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6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2SA 				  3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    3♠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/>
                <a:cs typeface="Arial"/>
              </a:rPr>
              <a:t>		</a:t>
            </a:r>
            <a:endParaRPr lang="nl-NL" sz="4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AV75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VB6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HV74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16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6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H983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986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2SA 				  3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</a:p>
          <a:p>
            <a:r>
              <a:rPr lang="nl-NL" sz="4000" b="1" dirty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/>
                <a:cs typeface="Arial"/>
              </a:rPr>
              <a:t>     3♠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/>
                <a:cs typeface="Arial"/>
              </a:rPr>
              <a:t>				   ?</a:t>
            </a: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17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6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H983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986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2SA 				  3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</a:p>
          <a:p>
            <a:r>
              <a:rPr lang="nl-NL" sz="4000" b="1" dirty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/>
                <a:cs typeface="Arial"/>
              </a:rPr>
              <a:t>     3♠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/>
                <a:cs typeface="Arial"/>
              </a:rPr>
              <a:t>				  4♠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lang="nl-NL" sz="4000" b="1" dirty="0" smtClean="0">
              <a:latin typeface="Arial"/>
              <a:cs typeface="Arial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18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6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H983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986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2SA 				  3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</a:p>
          <a:p>
            <a:r>
              <a:rPr lang="nl-NL" sz="4000" b="1" dirty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/>
                <a:cs typeface="Arial"/>
              </a:rPr>
              <a:t>     3♠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/>
                <a:cs typeface="Arial"/>
              </a:rPr>
              <a:t>				  4♠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lang="nl-NL" sz="4000" b="1" dirty="0" smtClean="0">
              <a:latin typeface="Arial"/>
              <a:cs typeface="Arial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AV75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VB6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HV74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19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6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AV74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VB6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HV74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 ? 	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6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2SA 				  3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    ?		</a:t>
            </a:r>
            <a:endParaRPr lang="nl-NL" sz="4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AV75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VB65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HV7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20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6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2SA 				  3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   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 </a:t>
            </a:r>
            <a:r>
              <a:rPr lang="nl-NL" sz="4000" b="1" dirty="0" smtClean="0">
                <a:latin typeface="Arial"/>
                <a:cs typeface="Arial"/>
              </a:rPr>
              <a:t>		</a:t>
            </a:r>
            <a:endParaRPr lang="nl-NL" sz="4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AV75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VB65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HV7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21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6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H983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986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2SA 				  3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</a:p>
          <a:p>
            <a:r>
              <a:rPr lang="nl-NL" sz="4000" b="1" dirty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/>
                <a:cs typeface="Arial"/>
              </a:rPr>
              <a:t>     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 </a:t>
            </a:r>
            <a:r>
              <a:rPr lang="nl-NL" sz="4000" b="1" dirty="0" smtClean="0">
                <a:latin typeface="Arial"/>
                <a:cs typeface="Arial"/>
              </a:rPr>
              <a:t>				   ?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lang="nl-NL" sz="4000" b="1" dirty="0" smtClean="0">
              <a:latin typeface="Arial"/>
              <a:cs typeface="Arial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22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6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H983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986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2SA 				  3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</a:p>
          <a:p>
            <a:r>
              <a:rPr lang="nl-NL" sz="4000" b="1" dirty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/>
                <a:cs typeface="Arial"/>
              </a:rPr>
              <a:t>     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 </a:t>
            </a:r>
            <a:r>
              <a:rPr lang="nl-NL" sz="4000" b="1" dirty="0" smtClean="0">
                <a:latin typeface="Arial"/>
                <a:cs typeface="Arial"/>
              </a:rPr>
              <a:t>				 3SA</a:t>
            </a: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23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6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255454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2SA 				  3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    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 </a:t>
            </a:r>
            <a:r>
              <a:rPr lang="nl-NL" sz="4000" b="1" dirty="0" smtClean="0">
                <a:latin typeface="Arial"/>
                <a:cs typeface="Arial"/>
              </a:rPr>
              <a:t>				 3SA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lang="nl-NL" sz="4000" b="1" dirty="0" smtClean="0">
                <a:latin typeface="Arial"/>
                <a:cs typeface="Arial"/>
              </a:rPr>
              <a:t>?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AV75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VB65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HV7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24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6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255454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2SA 				  3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    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 </a:t>
            </a:r>
            <a:r>
              <a:rPr lang="nl-NL" sz="4000" b="1" dirty="0" smtClean="0">
                <a:latin typeface="Arial"/>
                <a:cs typeface="Arial"/>
              </a:rPr>
              <a:t>				 3SA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    4♠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AV75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VB65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HV7</a:t>
            </a:r>
            <a:endParaRPr lang="nl-NL" sz="4000" dirty="0"/>
          </a:p>
        </p:txBody>
      </p:sp>
      <p:sp>
        <p:nvSpPr>
          <p:cNvPr id="9" name="Tekstvak 8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H983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986</a:t>
            </a:r>
            <a:endParaRPr lang="nl-NL" sz="4000" dirty="0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25</a:t>
            </a:fld>
            <a:endParaRPr lang="nl-NL"/>
          </a:p>
        </p:txBody>
      </p:sp>
      <p:sp>
        <p:nvSpPr>
          <p:cNvPr id="11" name="Tijdelijke aanduiding voor voetteks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6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B98432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732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86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2SA 				   ?</a:t>
            </a: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26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6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B98432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732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86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2SA 				  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				    </a:t>
            </a:r>
            <a:r>
              <a:rPr lang="nl-NL" sz="4000" b="1" dirty="0" err="1" smtClean="0">
                <a:solidFill>
                  <a:srgbClr val="FF0000"/>
                </a:solidFill>
                <a:latin typeface="Arial"/>
                <a:cs typeface="Arial"/>
              </a:rPr>
              <a:t>Jacoby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!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27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6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B98432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732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86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2SA 				  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    3♠ 				   ?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28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6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B98432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732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86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2SA 				  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    3♠ 				 pas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29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6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AV74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VB6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HV74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2SA 	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(20-22 </a:t>
            </a:r>
            <a:r>
              <a:rPr lang="nl-NL" sz="2800" b="1" dirty="0" err="1" smtClean="0">
                <a:latin typeface="Arial" pitchFamily="34" charset="0"/>
                <a:cs typeface="Arial" pitchFamily="34" charset="0"/>
              </a:rPr>
              <a:t>pnt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nl-NL" sz="2800" b="1" dirty="0" err="1" smtClean="0">
                <a:latin typeface="Arial" pitchFamily="34" charset="0"/>
                <a:cs typeface="Arial" pitchFamily="34" charset="0"/>
              </a:rPr>
              <a:t>SA-verdeling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6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B98432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732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86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2SA 				  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    3♠ 				 pas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A10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HV65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AH6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HV73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30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6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VB9843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932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2SA 				  ?</a:t>
            </a: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31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6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VB9843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932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2SA 				  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    3♠ 				   ?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32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6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VB9843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932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2SA 				  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    3♠ 				  4♠ 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33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6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VB9843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932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2SA 				  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    3♠ 				  4♠ 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A10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HV65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AH6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HV73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34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6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err="1" smtClean="0"/>
              <a:t>Stayman</a:t>
            </a:r>
            <a:r>
              <a:rPr lang="nl-NL" b="1" dirty="0" smtClean="0"/>
              <a:t> &amp; </a:t>
            </a:r>
            <a:r>
              <a:rPr lang="nl-NL" b="1" dirty="0" err="1" smtClean="0"/>
              <a:t>Jacoby</a:t>
            </a:r>
            <a:r>
              <a:rPr lang="nl-NL" b="1" dirty="0" smtClean="0"/>
              <a:t> na 2SA:</a:t>
            </a:r>
            <a:endParaRPr lang="nl-NL" b="1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800" dirty="0" err="1" smtClean="0"/>
                        <a:t>Géén</a:t>
                      </a:r>
                      <a:r>
                        <a:rPr lang="nl-NL" sz="2800" dirty="0" smtClean="0"/>
                        <a:t> </a:t>
                      </a:r>
                      <a:r>
                        <a:rPr lang="nl-NL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nl-NL" sz="2800" b="1" kern="1200" baseline="300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nl-NL" sz="2800" dirty="0" smtClean="0"/>
                        <a:t>- </a:t>
                      </a:r>
                      <a:r>
                        <a:rPr lang="nl-NL" sz="2800" dirty="0" err="1" smtClean="0"/>
                        <a:t>krt</a:t>
                      </a:r>
                      <a:r>
                        <a:rPr lang="nl-NL" sz="2800" dirty="0" smtClean="0"/>
                        <a:t> </a:t>
                      </a:r>
                      <a:r>
                        <a:rPr lang="nl-NL" sz="2800" b="1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♥</a:t>
                      </a:r>
                      <a:r>
                        <a:rPr lang="nl-NL" sz="2800" dirty="0" smtClean="0"/>
                        <a:t>/</a:t>
                      </a:r>
                      <a:r>
                        <a:rPr lang="nl-NL" sz="2800" b="1" dirty="0" smtClean="0">
                          <a:latin typeface="Arial"/>
                          <a:cs typeface="Arial"/>
                        </a:rPr>
                        <a:t>♠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nl-NL" sz="2800" dirty="0" smtClean="0"/>
                        <a:t>- </a:t>
                      </a:r>
                      <a:r>
                        <a:rPr lang="nl-NL" sz="2800" dirty="0" err="1" smtClean="0"/>
                        <a:t>krt</a:t>
                      </a:r>
                      <a:r>
                        <a:rPr lang="nl-NL" sz="2800" dirty="0" smtClean="0"/>
                        <a:t> </a:t>
                      </a:r>
                      <a:r>
                        <a:rPr lang="nl-NL" sz="2800" b="1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♥</a:t>
                      </a:r>
                      <a:r>
                        <a:rPr lang="nl-NL" sz="2800" dirty="0" smtClean="0"/>
                        <a:t>/</a:t>
                      </a:r>
                      <a:r>
                        <a:rPr lang="nl-NL" sz="2800" b="1" dirty="0" smtClean="0">
                          <a:latin typeface="Arial"/>
                          <a:cs typeface="Arial"/>
                        </a:rPr>
                        <a:t>♠</a:t>
                      </a:r>
                      <a:endParaRPr lang="nl-NL" sz="2800" b="1" dirty="0" smtClean="0">
                        <a:solidFill>
                          <a:srgbClr val="FF0000"/>
                        </a:solidFill>
                        <a:latin typeface="Arial"/>
                        <a:cs typeface="Arial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800" b="1" dirty="0" err="1" smtClean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Stayman</a:t>
                      </a:r>
                      <a:endParaRPr lang="nl-NL" sz="280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nl-NL" sz="2800" b="1" kern="1200" baseline="300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nl-NL" sz="2800" dirty="0" smtClean="0"/>
                        <a:t>- </a:t>
                      </a:r>
                      <a:r>
                        <a:rPr lang="nl-NL" sz="2800" dirty="0" err="1" smtClean="0"/>
                        <a:t>krt</a:t>
                      </a:r>
                      <a:r>
                        <a:rPr lang="nl-NL" sz="2800" dirty="0" smtClean="0"/>
                        <a:t> </a:t>
                      </a:r>
                      <a:r>
                        <a:rPr lang="nl-NL" sz="2800" b="1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♥</a:t>
                      </a:r>
                      <a:r>
                        <a:rPr lang="nl-NL" sz="2800" dirty="0" smtClean="0"/>
                        <a:t>/</a:t>
                      </a:r>
                      <a:r>
                        <a:rPr lang="nl-NL" sz="2800" b="1" dirty="0" smtClean="0">
                          <a:latin typeface="Arial"/>
                          <a:cs typeface="Arial"/>
                        </a:rPr>
                        <a:t>♠</a:t>
                      </a:r>
                      <a:endParaRPr lang="nl-NL" sz="2800" b="1" dirty="0" smtClean="0">
                        <a:solidFill>
                          <a:srgbClr val="FF0000"/>
                        </a:solidFill>
                        <a:latin typeface="Arial"/>
                        <a:cs typeface="Arial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800" b="1" dirty="0" err="1" smtClean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Jacoby</a:t>
                      </a:r>
                      <a:endParaRPr lang="nl-NL" sz="280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3600" b="1" dirty="0" smtClean="0"/>
                        <a:t>0-4 </a:t>
                      </a:r>
                      <a:r>
                        <a:rPr lang="nl-NL" sz="3600" b="1" dirty="0" err="1" smtClean="0"/>
                        <a:t>pnt</a:t>
                      </a:r>
                      <a:r>
                        <a:rPr lang="nl-NL" sz="3600" b="1" dirty="0" smtClean="0"/>
                        <a:t>: PAS</a:t>
                      </a:r>
                      <a:endParaRPr lang="nl-NL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3600" b="1" dirty="0" smtClean="0"/>
                        <a:t>0-4 </a:t>
                      </a:r>
                      <a:r>
                        <a:rPr lang="nl-NL" sz="3600" b="1" dirty="0" err="1" smtClean="0"/>
                        <a:t>pnt</a:t>
                      </a:r>
                      <a:r>
                        <a:rPr lang="nl-NL" sz="3600" b="1" dirty="0" smtClean="0"/>
                        <a:t>: 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3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nl-NL" sz="3600" b="1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nl-NL" sz="3600" b="1" dirty="0" smtClean="0"/>
                        <a:t> </a:t>
                      </a:r>
                      <a:r>
                        <a:rPr lang="nl-NL" sz="3600" b="1" dirty="0" err="1" smtClean="0">
                          <a:latin typeface="+mn-lt"/>
                        </a:rPr>
                        <a:t>pnt</a:t>
                      </a:r>
                      <a:r>
                        <a:rPr lang="nl-NL" sz="3600" b="1" smtClean="0">
                          <a:latin typeface="+mn-lt"/>
                        </a:rPr>
                        <a:t>:3</a:t>
                      </a:r>
                      <a:r>
                        <a:rPr lang="nl-NL" sz="3600" b="1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♦</a:t>
                      </a:r>
                      <a:r>
                        <a:rPr lang="nl-NL" sz="3600" b="1" dirty="0" smtClean="0"/>
                        <a:t>/3</a:t>
                      </a:r>
                      <a:r>
                        <a:rPr lang="nl-NL" sz="3600" b="1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♥</a:t>
                      </a:r>
                      <a:endParaRPr lang="nl-NL" sz="3600" b="1" dirty="0" smtClean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3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nl-NL" sz="3600" b="1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nl-NL" sz="3600" b="1" dirty="0" smtClean="0"/>
                        <a:t> </a:t>
                      </a:r>
                      <a:r>
                        <a:rPr lang="nl-NL" sz="3600" b="1" dirty="0" err="1" smtClean="0"/>
                        <a:t>pnt</a:t>
                      </a:r>
                      <a:r>
                        <a:rPr lang="nl-NL" sz="3600" b="1" dirty="0" smtClean="0"/>
                        <a:t>: 3SA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3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nl-NL" sz="3600" b="1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nl-NL" sz="3600" b="1" dirty="0" smtClean="0"/>
                        <a:t>   </a:t>
                      </a:r>
                      <a:r>
                        <a:rPr lang="nl-NL" sz="3600" b="1" dirty="0" err="1" smtClean="0"/>
                        <a:t>pnt</a:t>
                      </a:r>
                      <a:r>
                        <a:rPr lang="nl-NL" sz="3600" b="1" dirty="0" smtClean="0"/>
                        <a:t>: 3</a:t>
                      </a:r>
                      <a:r>
                        <a:rPr lang="nl-NL" sz="3600" b="1" dirty="0" smtClean="0">
                          <a:latin typeface="Arial"/>
                          <a:cs typeface="Arial"/>
                        </a:rPr>
                        <a:t>♣</a:t>
                      </a:r>
                      <a:endParaRPr lang="nl-NL" sz="3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3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3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36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6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AB9852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V8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872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AB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2SA 				  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    3♠ 				   ?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36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6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AB9852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V8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872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AB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2SA 				  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   3♠ 				 6♠?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37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6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AB9852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V8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872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AB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2SA 				  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   3♠ 				 6♠?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38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6</a:t>
            </a:r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HV3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HB10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HVB3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HV4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AB9852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V8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872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AB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2SA 				  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   3♠ 	   </a:t>
            </a:r>
            <a:r>
              <a:rPr lang="nl-NL" sz="4000" b="1" dirty="0" smtClean="0">
                <a:latin typeface="Arial"/>
                <a:cs typeface="Arial"/>
              </a:rPr>
              <a:t>	   4SA </a:t>
            </a:r>
            <a:r>
              <a:rPr lang="nl-NL" sz="2800" b="1" dirty="0" smtClean="0">
                <a:latin typeface="Arial"/>
                <a:cs typeface="Arial"/>
              </a:rPr>
              <a:t>(azen vragen)</a:t>
            </a:r>
            <a:endParaRPr lang="nl-NL" sz="2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39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6</a:t>
            </a:r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HV3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HB10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HVB3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HV4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/>
                <a:cs typeface="Arial"/>
              </a:rPr>
              <a:t> 983</a:t>
            </a:r>
            <a:endParaRPr lang="nl-NL" sz="4000" b="1" dirty="0" smtClean="0">
              <a:latin typeface="Arial"/>
              <a:cs typeface="Arial"/>
            </a:endParaRP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1032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/>
                <a:cs typeface="Arial"/>
              </a:rPr>
              <a:t> 8542</a:t>
            </a:r>
            <a:endParaRPr lang="nl-NL" sz="4000" b="1" dirty="0" smtClean="0">
              <a:latin typeface="Arial"/>
              <a:cs typeface="Arial"/>
            </a:endParaRPr>
          </a:p>
          <a:p>
            <a:r>
              <a:rPr lang="nl-NL" sz="4000" b="1" dirty="0" smtClean="0">
                <a:latin typeface="Arial"/>
                <a:cs typeface="Arial"/>
              </a:rPr>
              <a:t>♣ B86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2SA 				   ?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6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AB9852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V8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872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AB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255454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2SA 				  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   3♠ 	   			 4SA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   5♣ </a:t>
            </a:r>
            <a:r>
              <a:rPr lang="nl-NL" sz="2800" b="1" dirty="0" smtClean="0">
                <a:latin typeface="Arial"/>
                <a:cs typeface="Arial"/>
              </a:rPr>
              <a:t>(</a:t>
            </a:r>
            <a:r>
              <a:rPr lang="nl-NL" sz="2800" b="1" dirty="0" err="1" smtClean="0">
                <a:latin typeface="Arial"/>
                <a:cs typeface="Arial"/>
              </a:rPr>
              <a:t>géén</a:t>
            </a:r>
            <a:r>
              <a:rPr lang="nl-NL" sz="2800" b="1" dirty="0" smtClean="0">
                <a:latin typeface="Arial"/>
                <a:cs typeface="Arial"/>
              </a:rPr>
              <a:t> aas)</a:t>
            </a:r>
            <a:r>
              <a:rPr lang="nl-NL" sz="4000" b="1" dirty="0" smtClean="0">
                <a:latin typeface="Arial"/>
                <a:cs typeface="Arial"/>
              </a:rPr>
              <a:t>	  </a:t>
            </a:r>
            <a:r>
              <a:rPr lang="nl-NL" sz="4000" b="1" dirty="0" smtClean="0">
                <a:latin typeface="Arial"/>
                <a:cs typeface="Arial"/>
              </a:rPr>
              <a:t>	  5</a:t>
            </a:r>
            <a:r>
              <a:rPr lang="nl-NL" sz="4000" b="1" dirty="0" smtClean="0">
                <a:latin typeface="Arial"/>
                <a:cs typeface="Arial"/>
              </a:rPr>
              <a:t>♠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40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6</a:t>
            </a:r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HV3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HB10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HVB3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HV4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AB9852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V8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872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AB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255454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2SA 				  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   3♠ 	   			 4SA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   5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2800" b="1" dirty="0" smtClean="0">
                <a:latin typeface="Arial"/>
                <a:cs typeface="Arial"/>
              </a:rPr>
              <a:t>(2 azen)</a:t>
            </a:r>
            <a:r>
              <a:rPr lang="nl-NL" sz="4000" b="1" dirty="0" smtClean="0">
                <a:latin typeface="Arial"/>
                <a:cs typeface="Arial"/>
              </a:rPr>
              <a:t>	  	  6♠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41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6</a:t>
            </a:r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HV3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AB10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AH63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HV4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/>
                <a:cs typeface="Arial"/>
              </a:rPr>
              <a:t> 983</a:t>
            </a:r>
            <a:endParaRPr lang="nl-NL" sz="4000" b="1" dirty="0" smtClean="0">
              <a:latin typeface="Arial"/>
              <a:cs typeface="Arial"/>
            </a:endParaRP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1032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/>
                <a:cs typeface="Arial"/>
              </a:rPr>
              <a:t> 8542</a:t>
            </a:r>
            <a:endParaRPr lang="nl-NL" sz="4000" b="1" dirty="0" smtClean="0">
              <a:latin typeface="Arial"/>
              <a:cs typeface="Arial"/>
            </a:endParaRPr>
          </a:p>
          <a:p>
            <a:r>
              <a:rPr lang="nl-NL" sz="4000" b="1" dirty="0" smtClean="0">
                <a:latin typeface="Arial"/>
                <a:cs typeface="Arial"/>
              </a:rPr>
              <a:t>♣ B86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2SA 				 pas</a:t>
            </a: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6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/>
                <a:cs typeface="Arial"/>
              </a:rPr>
              <a:t> B83</a:t>
            </a:r>
            <a:endParaRPr lang="nl-NL" sz="4000" b="1" dirty="0" smtClean="0">
              <a:latin typeface="Arial"/>
              <a:cs typeface="Arial"/>
            </a:endParaRP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/>
                <a:cs typeface="Arial"/>
              </a:rPr>
              <a:t> H32</a:t>
            </a:r>
            <a:endParaRPr lang="nl-NL" sz="4000" b="1" dirty="0" smtClean="0">
              <a:latin typeface="Arial"/>
              <a:cs typeface="Arial"/>
            </a:endParaRP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/>
                <a:cs typeface="Arial"/>
              </a:rPr>
              <a:t> B942</a:t>
            </a:r>
            <a:endParaRPr lang="nl-NL" sz="4000" b="1" dirty="0" smtClean="0">
              <a:latin typeface="Arial"/>
              <a:cs typeface="Arial"/>
            </a:endParaRPr>
          </a:p>
          <a:p>
            <a:r>
              <a:rPr lang="nl-NL" sz="4000" b="1" dirty="0" smtClean="0">
                <a:latin typeface="Arial"/>
                <a:cs typeface="Arial"/>
              </a:rPr>
              <a:t>♣ 1086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2SA 				   ?</a:t>
            </a: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6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2SA 			    3SA (5+)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/>
                <a:cs typeface="Arial"/>
              </a:rPr>
              <a:t> B83</a:t>
            </a:r>
            <a:endParaRPr lang="nl-NL" sz="4000" b="1" dirty="0" smtClean="0">
              <a:latin typeface="Arial"/>
              <a:cs typeface="Arial"/>
            </a:endParaRP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/>
                <a:cs typeface="Arial"/>
              </a:rPr>
              <a:t> H32</a:t>
            </a:r>
            <a:endParaRPr lang="nl-NL" sz="4000" b="1" dirty="0" smtClean="0">
              <a:latin typeface="Arial"/>
              <a:cs typeface="Arial"/>
            </a:endParaRP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/>
                <a:cs typeface="Arial"/>
              </a:rPr>
              <a:t> B942</a:t>
            </a:r>
            <a:endParaRPr lang="nl-NL" sz="4000" b="1" dirty="0" smtClean="0">
              <a:latin typeface="Arial"/>
              <a:cs typeface="Arial"/>
            </a:endParaRPr>
          </a:p>
          <a:p>
            <a:r>
              <a:rPr lang="nl-NL" sz="4000" b="1" dirty="0" smtClean="0">
                <a:latin typeface="Arial"/>
                <a:cs typeface="Arial"/>
              </a:rPr>
              <a:t>♣ 1086</a:t>
            </a:r>
            <a:endParaRPr lang="nl-NL" sz="4000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6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H983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>
                <a:latin typeface="Arial"/>
                <a:cs typeface="Arial"/>
              </a:rPr>
              <a:t>H</a:t>
            </a:r>
            <a:r>
              <a:rPr lang="nl-NL" sz="4000" b="1" dirty="0" smtClean="0">
                <a:latin typeface="Arial"/>
                <a:cs typeface="Arial"/>
              </a:rPr>
              <a:t>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986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2SA 				   ?</a:t>
            </a: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6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H983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986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2SA 				  3</a:t>
            </a:r>
            <a:r>
              <a:rPr lang="nl-NL" sz="4000" b="1" dirty="0" smtClean="0">
                <a:latin typeface="Arial"/>
                <a:cs typeface="Arial"/>
              </a:rPr>
              <a:t>♣ 					   </a:t>
            </a:r>
            <a:r>
              <a:rPr lang="nl-NL" sz="4000" b="1" dirty="0" err="1" smtClean="0">
                <a:solidFill>
                  <a:srgbClr val="FF0000"/>
                </a:solidFill>
                <a:latin typeface="Arial"/>
                <a:cs typeface="Arial"/>
              </a:rPr>
              <a:t>Stayman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!</a:t>
            </a:r>
            <a:endParaRPr lang="nl-NL" sz="4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9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6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1042</Words>
  <Application>Microsoft Office PowerPoint</Application>
  <PresentationFormat>Diavoorstelling (4:3)</PresentationFormat>
  <Paragraphs>555</Paragraphs>
  <Slides>41</Slides>
  <Notes>39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41</vt:i4>
      </vt:variant>
    </vt:vector>
  </HeadingPairs>
  <TitlesOfParts>
    <vt:vector size="42" baseType="lpstr">
      <vt:lpstr>Office-thema</vt:lpstr>
      <vt:lpstr>Hartelijk welkom bij de  Nederlandse Bridge Academie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  <vt:lpstr>Dia 27</vt:lpstr>
      <vt:lpstr>Dia 28</vt:lpstr>
      <vt:lpstr>Dia 29</vt:lpstr>
      <vt:lpstr>Dia 30</vt:lpstr>
      <vt:lpstr>Dia 31</vt:lpstr>
      <vt:lpstr>Dia 32</vt:lpstr>
      <vt:lpstr>Dia 33</vt:lpstr>
      <vt:lpstr>Dia 34</vt:lpstr>
      <vt:lpstr>Stayman &amp; Jacoby na 2SA:</vt:lpstr>
      <vt:lpstr>Dia 36</vt:lpstr>
      <vt:lpstr>Dia 37</vt:lpstr>
      <vt:lpstr>Dia 38</vt:lpstr>
      <vt:lpstr>Dia 39</vt:lpstr>
      <vt:lpstr>Dia 40</vt:lpstr>
      <vt:lpstr>Dia 41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J</dc:creator>
  <cp:lastModifiedBy>J</cp:lastModifiedBy>
  <cp:revision>50</cp:revision>
  <dcterms:created xsi:type="dcterms:W3CDTF">2011-10-02T20:56:15Z</dcterms:created>
  <dcterms:modified xsi:type="dcterms:W3CDTF">2012-09-05T19:38:14Z</dcterms:modified>
</cp:coreProperties>
</file>